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58" r:id="rId3"/>
    <p:sldId id="372" r:id="rId4"/>
    <p:sldId id="368" r:id="rId5"/>
    <p:sldId id="329" r:id="rId6"/>
    <p:sldId id="385" r:id="rId7"/>
    <p:sldId id="382" r:id="rId8"/>
    <p:sldId id="387" r:id="rId9"/>
    <p:sldId id="377" r:id="rId10"/>
    <p:sldId id="388" r:id="rId11"/>
    <p:sldId id="389" r:id="rId12"/>
    <p:sldId id="390" r:id="rId13"/>
    <p:sldId id="391" r:id="rId1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88468" autoAdjust="0"/>
  </p:normalViewPr>
  <p:slideViewPr>
    <p:cSldViewPr>
      <p:cViewPr>
        <p:scale>
          <a:sx n="66" d="100"/>
          <a:sy n="66" d="100"/>
        </p:scale>
        <p:origin x="-1182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5892752-9435-4E75-A39A-ED051596BD3F}" type="datetimeFigureOut">
              <a:rPr lang="nl-NL"/>
              <a:pPr>
                <a:defRPr/>
              </a:pPr>
              <a:t>21-1-2015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AF57EA2-F61E-465D-882F-29BD6DE0B84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73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8B789EF7-D56F-45CF-BADE-67BA6324744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130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Noemen: </a:t>
            </a:r>
            <a:r>
              <a:rPr lang="nl-NL" dirty="0" err="1" smtClean="0"/>
              <a:t>promotie-onderzoek</a:t>
            </a:r>
            <a:r>
              <a:rPr lang="nl-NL" dirty="0" smtClean="0"/>
              <a:t> en promotie; </a:t>
            </a:r>
            <a:r>
              <a:rPr lang="nl-NL" dirty="0" err="1" smtClean="0"/>
              <a:t>post-doc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9EF7-D56F-45CF-BADE-67BA63247444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71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Rustig</a:t>
            </a:r>
            <a:r>
              <a:rPr lang="nl-NL" baseline="0" dirty="0" smtClean="0"/>
              <a:t> opbouwen</a:t>
            </a:r>
            <a:r>
              <a:rPr lang="nl-NL" baseline="0" smtClean="0"/>
              <a:t>, goed verdelen </a:t>
            </a:r>
            <a:r>
              <a:rPr lang="nl-NL" baseline="0" dirty="0" smtClean="0"/>
              <a:t>over leerjaren; veel hiervan is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wie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nodig voor natuurkunde.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FECB8-AF1F-421D-8738-E5CC8A131A38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5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Naam</a:t>
            </a:r>
            <a:r>
              <a:rPr lang="nl-NL" baseline="0" dirty="0" smtClean="0"/>
              <a:t> ‘formule’; delta-notatie </a:t>
            </a:r>
            <a:r>
              <a:rPr lang="nl-NL" baseline="0" smtClean="0"/>
              <a:t>vanaf begin.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89EF7-D56F-45CF-BADE-67BA63247444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88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E543E-12BF-4491-969D-CBA002B68AA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61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2CCEC-B4D3-4066-BD01-F573C76C316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84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5068-F434-4EEC-A686-F4162781336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47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10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3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3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61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0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51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84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2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02DF4-438D-44D4-87CC-17A0EAED808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886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18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5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2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B52A-761E-40A5-9D89-C75BA33796E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25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49D2F-1297-494F-AECB-F16177C409D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34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A354B-3BC7-44ED-BDC3-C5982A4A3F7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97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552C4-31E9-4E49-BE58-A1F1D577659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55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0FEBC-C6A4-4F5D-B2DF-3B20E639A3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04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4DC8A-384D-44B6-B7D5-87ED0EBFF83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08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B3CC-70F4-4EEB-AACF-35A23D7D7F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3E2D90D8-03EA-4193-A026-B0057A39651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510F0A-DC51-491F-9579-F2FC1F778B94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21-1-2015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31DA5C1B-3CFB-4012-A84A-0F2EF352EE7B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89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mailto:OnnevanBuuren@UvA.nl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Onne.van.Buuren@hml.nl" TargetMode="External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4445" y="1340768"/>
            <a:ext cx="2804060" cy="4536504"/>
          </a:xfrm>
        </p:spPr>
      </p:pic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177423" y="1736575"/>
            <a:ext cx="6050761" cy="309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3200" dirty="0" smtClean="0">
                <a:solidFill>
                  <a:schemeClr val="tx2"/>
                </a:solidFill>
              </a:rPr>
              <a:t>0. Even voorstellen</a:t>
            </a:r>
          </a:p>
          <a:p>
            <a:pPr lvl="1" eaLnBrk="1" hangingPunct="1">
              <a:buFontTx/>
              <a:buNone/>
            </a:pPr>
            <a:r>
              <a:rPr lang="nl-NL" sz="2800" dirty="0" smtClean="0">
                <a:solidFill>
                  <a:schemeClr val="tx2"/>
                </a:solidFill>
                <a:hlinkClick r:id="rId4"/>
              </a:rPr>
              <a:t>Onne.van.Buuren@hml.nl</a:t>
            </a:r>
            <a:endParaRPr lang="nl-NL" sz="2800" dirty="0">
              <a:solidFill>
                <a:schemeClr val="tx2"/>
              </a:solidFill>
            </a:endParaRPr>
          </a:p>
          <a:p>
            <a:pPr lvl="1" eaLnBrk="1" hangingPunct="1">
              <a:buFontTx/>
              <a:buNone/>
            </a:pPr>
            <a:r>
              <a:rPr lang="nl-NL" sz="2800" dirty="0">
                <a:solidFill>
                  <a:schemeClr val="tx2"/>
                </a:solidFill>
                <a:hlinkClick r:id="rId5"/>
              </a:rPr>
              <a:t>OnnevanBuuren@UvA.nl</a:t>
            </a:r>
            <a:endParaRPr lang="nl-NL" sz="2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3200" dirty="0">
                <a:solidFill>
                  <a:schemeClr val="tx2"/>
                </a:solidFill>
              </a:rPr>
              <a:t>1. </a:t>
            </a:r>
            <a:r>
              <a:rPr lang="nl-NL" sz="3200" dirty="0" smtClean="0">
                <a:solidFill>
                  <a:schemeClr val="tx2"/>
                </a:solidFill>
              </a:rPr>
              <a:t>Grafisch </a:t>
            </a:r>
            <a:r>
              <a:rPr lang="nl-NL" sz="3200" dirty="0">
                <a:solidFill>
                  <a:schemeClr val="tx2"/>
                </a:solidFill>
              </a:rPr>
              <a:t>modelleren in Coach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3200" dirty="0">
                <a:solidFill>
                  <a:schemeClr val="tx2"/>
                </a:solidFill>
              </a:rPr>
              <a:t>2</a:t>
            </a:r>
            <a:r>
              <a:rPr lang="nl-NL" sz="3200" dirty="0" smtClean="0">
                <a:solidFill>
                  <a:schemeClr val="tx2"/>
                </a:solidFill>
              </a:rPr>
              <a:t>. Voorbeelden / activiteiten</a:t>
            </a:r>
            <a:endParaRPr lang="nl-NL" sz="320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4926" y="1"/>
            <a:ext cx="9001570" cy="1124743"/>
          </a:xfrm>
        </p:spPr>
        <p:txBody>
          <a:bodyPr/>
          <a:lstStyle/>
          <a:p>
            <a:pPr algn="l"/>
            <a:r>
              <a:rPr lang="nl-NL" sz="3600" dirty="0"/>
              <a:t>E</a:t>
            </a:r>
            <a:r>
              <a:rPr lang="nl-NL" sz="3600" dirty="0" smtClean="0"/>
              <a:t>xperimenteren en modelleren</a:t>
            </a:r>
            <a:endParaRPr lang="nl-NL" sz="3600" dirty="0"/>
          </a:p>
        </p:txBody>
      </p:sp>
      <p:grpSp>
        <p:nvGrpSpPr>
          <p:cNvPr id="13" name="Groep 12"/>
          <p:cNvGrpSpPr/>
          <p:nvPr/>
        </p:nvGrpSpPr>
        <p:grpSpPr>
          <a:xfrm>
            <a:off x="177423" y="6021288"/>
            <a:ext cx="8859073" cy="864096"/>
            <a:chOff x="177423" y="6021288"/>
            <a:chExt cx="8859073" cy="864096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987" y="6068686"/>
              <a:ext cx="828229" cy="816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ep 14"/>
            <p:cNvGrpSpPr/>
            <p:nvPr/>
          </p:nvGrpSpPr>
          <p:grpSpPr>
            <a:xfrm>
              <a:off x="6662217" y="6028447"/>
              <a:ext cx="1438175" cy="741872"/>
              <a:chOff x="8064500" y="6092825"/>
              <a:chExt cx="1439863" cy="765175"/>
            </a:xfrm>
          </p:grpSpPr>
          <p:pic>
            <p:nvPicPr>
              <p:cNvPr id="19" name="Picture 8" descr="logo-platfor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4500" y="6153150"/>
                <a:ext cx="1079500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8532813" y="6092825"/>
                <a:ext cx="97155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>
                  <a:buFontTx/>
                  <a:buNone/>
                </a:pPr>
                <a:r>
                  <a:rPr lang="nl-NL" sz="1200" dirty="0" err="1">
                    <a:solidFill>
                      <a:srgbClr val="00CCFF"/>
                    </a:solidFill>
                  </a:rPr>
                  <a:t>Dudoc</a:t>
                </a:r>
                <a:endParaRPr lang="nl-NL" sz="1200" dirty="0"/>
              </a:p>
            </p:txBody>
          </p:sp>
        </p:grp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896" y="6064646"/>
              <a:ext cx="1117600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556" y="6037659"/>
              <a:ext cx="3062548" cy="776544"/>
            </a:xfrm>
            <a:prstGeom prst="rect">
              <a:avLst/>
            </a:prstGeom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23" y="6021288"/>
              <a:ext cx="2090321" cy="8484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 smtClean="0"/>
              <a:t>Voorbeeld 1: </a:t>
            </a:r>
            <a:r>
              <a:rPr lang="nl-NL" dirty="0" err="1"/>
              <a:t>V</a:t>
            </a:r>
            <a:r>
              <a:rPr lang="nl-NL" dirty="0" err="1" smtClean="0"/>
              <a:t>acuumpomp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24745"/>
            <a:ext cx="8686800" cy="1656184"/>
          </a:xfrm>
        </p:spPr>
        <p:txBody>
          <a:bodyPr/>
          <a:lstStyle/>
          <a:p>
            <a:r>
              <a:rPr lang="nl-NL" sz="2800" dirty="0" smtClean="0"/>
              <a:t>Doelen: inzicht ‘wetenschappelijke methode’</a:t>
            </a:r>
          </a:p>
          <a:p>
            <a:r>
              <a:rPr lang="nl-NL" sz="2800" dirty="0" smtClean="0"/>
              <a:t>Introductie numerieke integratie</a:t>
            </a:r>
          </a:p>
          <a:p>
            <a:r>
              <a:rPr lang="nl-NL" sz="2800" dirty="0" smtClean="0"/>
              <a:t>Gebruik van een formule in een model</a:t>
            </a:r>
            <a:endParaRPr lang="nl-NL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1872208" cy="174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52" y="2893590"/>
            <a:ext cx="19700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93590"/>
            <a:ext cx="2262110" cy="179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2: Val met luchtweerstand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Vereenvoudigen: vrije val</a:t>
            </a:r>
          </a:p>
          <a:p>
            <a:r>
              <a:rPr lang="nl-NL" dirty="0" smtClean="0"/>
              <a:t>Vereenvoudigen: </a:t>
            </a:r>
            <a:r>
              <a:rPr lang="nl-NL" dirty="0" err="1" smtClean="0"/>
              <a:t>krachtenevenwichtssnelheid</a:t>
            </a:r>
            <a:endParaRPr lang="nl-NL" dirty="0" smtClean="0"/>
          </a:p>
          <a:p>
            <a:r>
              <a:rPr lang="nl-NL" dirty="0" smtClean="0"/>
              <a:t>Videometing val met lichtweerstand</a:t>
            </a:r>
          </a:p>
          <a:p>
            <a:r>
              <a:rPr lang="nl-NL" dirty="0" smtClean="0"/>
              <a:t>Model val met luchtweerstand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6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Schuifwrijving: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voorspelling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meting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model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56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0. Even voorstellen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Vanaf 2008 – heden: leerlijn modelleren</a:t>
            </a:r>
          </a:p>
          <a:p>
            <a:r>
              <a:rPr lang="nl-NL" dirty="0"/>
              <a:t>v</a:t>
            </a:r>
            <a:r>
              <a:rPr lang="nl-NL" dirty="0" smtClean="0"/>
              <a:t>anaf 2MHV</a:t>
            </a:r>
          </a:p>
          <a:p>
            <a:r>
              <a:rPr lang="nl-NL" dirty="0"/>
              <a:t>g</a:t>
            </a:r>
            <a:r>
              <a:rPr lang="nl-NL" dirty="0" smtClean="0"/>
              <a:t>eheel geïntegreerd in het curriculum</a:t>
            </a:r>
          </a:p>
          <a:p>
            <a:r>
              <a:rPr lang="nl-NL" dirty="0"/>
              <a:t>l</a:t>
            </a:r>
            <a:r>
              <a:rPr lang="nl-NL" dirty="0" smtClean="0"/>
              <a:t>oopt t/m begin 4HV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Onderbouw  proefschrift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4HV  </a:t>
            </a:r>
            <a:r>
              <a:rPr lang="nl-NL" dirty="0" err="1" smtClean="0">
                <a:sym typeface="Wingdings" panose="05000000000000000000" pitchFamily="2" charset="2"/>
              </a:rPr>
              <a:t>post-doc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34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JL-OMLAAG 7"/>
          <p:cNvSpPr/>
          <p:nvPr/>
        </p:nvSpPr>
        <p:spPr>
          <a:xfrm>
            <a:off x="179512" y="1412775"/>
            <a:ext cx="432048" cy="194421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5496" y="476672"/>
            <a:ext cx="1296144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Realistische context-situatie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63688" y="476672"/>
            <a:ext cx="1440160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Hanteerbaar probleem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635896" y="489446"/>
            <a:ext cx="936104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04048" y="489446"/>
            <a:ext cx="1368152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Model-uitkomsten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732240" y="476672"/>
            <a:ext cx="1296144" cy="923330"/>
          </a:xfrm>
          <a:prstGeom prst="rect">
            <a:avLst/>
          </a:prstGeom>
          <a:noFill/>
          <a:ln w="25400" cap="rnd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 err="1">
                <a:solidFill>
                  <a:prstClr val="black"/>
                </a:solidFill>
                <a:latin typeface="Calibri"/>
              </a:rPr>
              <a:t>Geïnter-preteerde</a:t>
            </a:r>
            <a:r>
              <a:rPr lang="nl-NL" dirty="0">
                <a:solidFill>
                  <a:prstClr val="black"/>
                </a:solidFill>
                <a:latin typeface="Calibri"/>
              </a:rPr>
              <a:t> uitkomsten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39552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Analyseren &amp; inperken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059832" y="14754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Vertalen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347592" y="1475492"/>
            <a:ext cx="123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Genereren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796136" y="14754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Interpreteren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884368" y="112474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Toetsen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beoordelen</a:t>
            </a:r>
          </a:p>
        </p:txBody>
      </p:sp>
      <p:sp>
        <p:nvSpPr>
          <p:cNvPr id="24" name="PIJL-RECHTS 23"/>
          <p:cNvSpPr/>
          <p:nvPr/>
        </p:nvSpPr>
        <p:spPr>
          <a:xfrm>
            <a:off x="1331640" y="764704"/>
            <a:ext cx="432048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5" name="PIJL-RECHTS 24"/>
          <p:cNvSpPr/>
          <p:nvPr/>
        </p:nvSpPr>
        <p:spPr>
          <a:xfrm>
            <a:off x="3203848" y="764704"/>
            <a:ext cx="432048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6" name="PIJL-RECHTS 25"/>
          <p:cNvSpPr/>
          <p:nvPr/>
        </p:nvSpPr>
        <p:spPr>
          <a:xfrm>
            <a:off x="4572000" y="764704"/>
            <a:ext cx="432048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7" name="PIJL-RECHTS 26"/>
          <p:cNvSpPr/>
          <p:nvPr/>
        </p:nvSpPr>
        <p:spPr>
          <a:xfrm>
            <a:off x="6372200" y="764704"/>
            <a:ext cx="36004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8" name="PIJL-RECHTS 27"/>
          <p:cNvSpPr/>
          <p:nvPr/>
        </p:nvSpPr>
        <p:spPr>
          <a:xfrm>
            <a:off x="8028384" y="764704"/>
            <a:ext cx="432048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35496" y="33569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Situatie kennen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Experimenteren</a:t>
            </a:r>
          </a:p>
        </p:txBody>
      </p:sp>
      <p:sp>
        <p:nvSpPr>
          <p:cNvPr id="30" name="PIJL-OMLAAG 29"/>
          <p:cNvSpPr/>
          <p:nvPr/>
        </p:nvSpPr>
        <p:spPr>
          <a:xfrm>
            <a:off x="1331640" y="1843954"/>
            <a:ext cx="432048" cy="64894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611560" y="24928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Natuurkundige blik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basiskennis</a:t>
            </a:r>
          </a:p>
        </p:txBody>
      </p:sp>
      <p:sp>
        <p:nvSpPr>
          <p:cNvPr id="32" name="PIJL-OMLAAG 31"/>
          <p:cNvSpPr/>
          <p:nvPr/>
        </p:nvSpPr>
        <p:spPr>
          <a:xfrm>
            <a:off x="3923928" y="1412777"/>
            <a:ext cx="432048" cy="7200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347889" y="2132856"/>
            <a:ext cx="1584151" cy="156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l-GR" i="1" dirty="0">
                <a:solidFill>
                  <a:prstClr val="black"/>
                </a:solidFill>
                <a:latin typeface="Calibri"/>
                <a:cs typeface="Arial" charset="0"/>
              </a:rPr>
              <a:t>Δ</a:t>
            </a:r>
            <a:r>
              <a:rPr lang="nl-NL" i="1" dirty="0">
                <a:solidFill>
                  <a:prstClr val="black"/>
                </a:solidFill>
                <a:latin typeface="Calibri"/>
                <a:cs typeface="Arial" charset="0"/>
              </a:rPr>
              <a:t>v = a·</a:t>
            </a:r>
            <a:r>
              <a:rPr lang="el-GR" i="1" dirty="0">
                <a:solidFill>
                  <a:prstClr val="black"/>
                </a:solidFill>
                <a:latin typeface="Calibri"/>
                <a:cs typeface="Arial" charset="0"/>
              </a:rPr>
              <a:t>Δ</a:t>
            </a:r>
            <a:r>
              <a:rPr lang="nl-NL" i="1" dirty="0">
                <a:solidFill>
                  <a:prstClr val="black"/>
                </a:solidFill>
                <a:latin typeface="Calibri"/>
                <a:cs typeface="Arial" charset="0"/>
              </a:rPr>
              <a:t>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2000" i="1" dirty="0">
                <a:solidFill>
                  <a:prstClr val="black"/>
                </a:solidFill>
                <a:latin typeface="Calibri"/>
              </a:rPr>
              <a:t>a = </a:t>
            </a: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netto</a:t>
            </a:r>
            <a:r>
              <a:rPr lang="nl-NL" sz="2000" i="1" dirty="0">
                <a:solidFill>
                  <a:prstClr val="black"/>
                </a:solidFill>
                <a:latin typeface="Calibri"/>
              </a:rPr>
              <a:t>/m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w</a:t>
            </a:r>
            <a:r>
              <a:rPr lang="nl-NL" sz="2000" i="1" dirty="0">
                <a:solidFill>
                  <a:prstClr val="black"/>
                </a:solidFill>
                <a:latin typeface="Calibri"/>
              </a:rPr>
              <a:t> = k*v</a:t>
            </a:r>
            <a:r>
              <a:rPr lang="nl-NL" sz="2000" i="1" baseline="30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z</a:t>
            </a:r>
            <a:r>
              <a:rPr lang="nl-NL" sz="2000" i="1" dirty="0">
                <a:solidFill>
                  <a:prstClr val="black"/>
                </a:solidFill>
                <a:latin typeface="Calibri"/>
              </a:rPr>
              <a:t> = m·9,8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netto</a:t>
            </a:r>
            <a:r>
              <a:rPr lang="nl-NL" sz="2000" i="1" dirty="0">
                <a:solidFill>
                  <a:prstClr val="black"/>
                </a:solidFill>
                <a:latin typeface="Calibri"/>
              </a:rPr>
              <a:t>=</a:t>
            </a: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z</a:t>
            </a: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-F</a:t>
            </a:r>
            <a:r>
              <a:rPr lang="nl-NL" sz="2000" i="1" baseline="-25000" dirty="0" err="1">
                <a:solidFill>
                  <a:prstClr val="black"/>
                </a:solidFill>
                <a:latin typeface="Calibri"/>
              </a:rPr>
              <a:t>w</a:t>
            </a:r>
            <a:endParaRPr lang="nl-NL" sz="2000" i="1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nl-NL" sz="3200" i="1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6" name="PIJL-OMLAAG 35"/>
          <p:cNvSpPr/>
          <p:nvPr/>
        </p:nvSpPr>
        <p:spPr>
          <a:xfrm>
            <a:off x="3995936" y="3789041"/>
            <a:ext cx="432048" cy="89922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016224" cy="134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PIJL-OMLAAG 38"/>
          <p:cNvSpPr/>
          <p:nvPr/>
        </p:nvSpPr>
        <p:spPr>
          <a:xfrm>
            <a:off x="5076056" y="1844825"/>
            <a:ext cx="432048" cy="208823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4788023" y="3995772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nl-NL" dirty="0">
                <a:solidFill>
                  <a:prstClr val="black"/>
                </a:solidFill>
                <a:latin typeface="Calibri"/>
              </a:rPr>
              <a:t>Werken met software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55" y="2708920"/>
            <a:ext cx="2345829" cy="9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IJL-OMLAAG 41"/>
          <p:cNvSpPr/>
          <p:nvPr/>
        </p:nvSpPr>
        <p:spPr>
          <a:xfrm>
            <a:off x="6444208" y="1843954"/>
            <a:ext cx="432048" cy="86496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47" name="PIJL-OMLAAG 46"/>
          <p:cNvSpPr/>
          <p:nvPr/>
        </p:nvSpPr>
        <p:spPr>
          <a:xfrm>
            <a:off x="2699792" y="1484784"/>
            <a:ext cx="432048" cy="244827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4101" name="Picture 5" descr="http://www.intermediair.nl/sites/default/files/styles/artikel_list_image/public/irritatie-hamer-computer.jpg?itok=n37C1F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3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32545" y="4005064"/>
            <a:ext cx="1515120" cy="2812240"/>
            <a:chOff x="32545" y="4005064"/>
            <a:chExt cx="1515120" cy="2812240"/>
          </a:xfrm>
        </p:grpSpPr>
        <p:pic>
          <p:nvPicPr>
            <p:cNvPr id="1026" name="Afbeelding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22" y="5804337"/>
              <a:ext cx="1122965" cy="101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3" r="21454" b="10979"/>
            <a:stretch/>
          </p:blipFill>
          <p:spPr bwMode="auto">
            <a:xfrm>
              <a:off x="32545" y="4005064"/>
              <a:ext cx="1515120" cy="177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Wolkvormige toelichting 40"/>
          <p:cNvSpPr/>
          <p:nvPr/>
        </p:nvSpPr>
        <p:spPr>
          <a:xfrm>
            <a:off x="1979712" y="3933057"/>
            <a:ext cx="1368176" cy="9579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NL" sz="2400" i="1" dirty="0" err="1" smtClean="0">
                <a:solidFill>
                  <a:schemeClr val="tx1"/>
                </a:solidFill>
              </a:rPr>
              <a:t>F</a:t>
            </a:r>
            <a:r>
              <a:rPr lang="nl-NL" sz="2400" i="1" baseline="-25000" dirty="0" err="1" smtClean="0">
                <a:solidFill>
                  <a:schemeClr val="tx1"/>
                </a:solidFill>
              </a:rPr>
              <a:t>z</a:t>
            </a:r>
            <a:r>
              <a:rPr lang="nl-NL" sz="2400" i="1" baseline="-25000" dirty="0" smtClean="0">
                <a:solidFill>
                  <a:schemeClr val="tx1"/>
                </a:solidFill>
              </a:rPr>
              <a:t> </a:t>
            </a:r>
            <a:r>
              <a:rPr lang="nl-NL" sz="2400" dirty="0" smtClean="0">
                <a:solidFill>
                  <a:schemeClr val="tx1"/>
                </a:solidFill>
              </a:rPr>
              <a:t>en </a:t>
            </a:r>
            <a:r>
              <a:rPr lang="nl-NL" sz="2400" i="1" dirty="0" err="1" smtClean="0">
                <a:solidFill>
                  <a:schemeClr val="tx1"/>
                </a:solidFill>
              </a:rPr>
              <a:t>F</a:t>
            </a:r>
            <a:r>
              <a:rPr lang="nl-NL" sz="2400" i="1" baseline="-25000" dirty="0" err="1" smtClean="0">
                <a:solidFill>
                  <a:schemeClr val="tx1"/>
                </a:solidFill>
              </a:rPr>
              <a:t>w</a:t>
            </a:r>
            <a:endParaRPr lang="nl-NL" sz="2400" i="1" dirty="0">
              <a:solidFill>
                <a:schemeClr val="tx1"/>
              </a:solidFill>
            </a:endParaRPr>
          </a:p>
        </p:txBody>
      </p:sp>
      <p:sp>
        <p:nvSpPr>
          <p:cNvPr id="2" name="PIJL-LINKS en -OMHOOG 1"/>
          <p:cNvSpPr/>
          <p:nvPr/>
        </p:nvSpPr>
        <p:spPr>
          <a:xfrm>
            <a:off x="1691680" y="2132856"/>
            <a:ext cx="7128792" cy="4608512"/>
          </a:xfrm>
          <a:prstGeom prst="leftUpArrow">
            <a:avLst>
              <a:gd name="adj1" fmla="val 5613"/>
              <a:gd name="adj2" fmla="val 5065"/>
              <a:gd name="adj3" fmla="val 256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5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 animBg="1"/>
      <p:bldP spid="31" grpId="0"/>
      <p:bldP spid="32" grpId="0" animBg="1"/>
      <p:bldP spid="34" grpId="0"/>
      <p:bldP spid="36" grpId="0" animBg="1"/>
      <p:bldP spid="39" grpId="0" animBg="1"/>
      <p:bldP spid="40" grpId="0"/>
      <p:bldP spid="42" grpId="0" animBg="1"/>
      <p:bldP spid="47" grpId="0" animBg="1"/>
      <p:bldP spid="4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172400" cy="980728"/>
          </a:xfrm>
        </p:spPr>
        <p:txBody>
          <a:bodyPr/>
          <a:lstStyle/>
          <a:p>
            <a:pPr algn="l" eaLnBrk="1" hangingPunct="1"/>
            <a:r>
              <a:rPr lang="nl-NL" dirty="0" smtClean="0"/>
              <a:t>Bouwstenen grafische modellen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3419475" cy="4525963"/>
          </a:xfrm>
        </p:spPr>
        <p:txBody>
          <a:bodyPr/>
          <a:lstStyle/>
          <a:p>
            <a:pPr eaLnBrk="1" hangingPunct="1"/>
            <a:r>
              <a:rPr lang="nl-NL" sz="2800" b="1" smtClean="0"/>
              <a:t>Differentie-vergelijking</a:t>
            </a:r>
            <a:r>
              <a:rPr lang="nl-NL" sz="2800" smtClean="0"/>
              <a:t> </a:t>
            </a:r>
            <a:r>
              <a:rPr lang="nl-NL" sz="2000" smtClean="0"/>
              <a:t>= ‘Stock+flow(s)’</a:t>
            </a:r>
          </a:p>
          <a:p>
            <a:pPr eaLnBrk="1" hangingPunct="1"/>
            <a:r>
              <a:rPr lang="nl-NL" sz="2000" smtClean="0"/>
              <a:t>Invullen:</a:t>
            </a:r>
          </a:p>
          <a:p>
            <a:pPr eaLnBrk="1" hangingPunct="1">
              <a:buFont typeface="Arial" charset="0"/>
              <a:buChar char="−"/>
            </a:pPr>
            <a:r>
              <a:rPr lang="nl-NL" sz="2000" smtClean="0"/>
              <a:t>Beginwaarde stock</a:t>
            </a:r>
          </a:p>
          <a:p>
            <a:pPr eaLnBrk="1" hangingPunct="1">
              <a:buFont typeface="Arial" charset="0"/>
              <a:buChar char="−"/>
            </a:pPr>
            <a:r>
              <a:rPr lang="nl-NL" sz="2000" smtClean="0"/>
              <a:t>‘Definitie flow’:</a:t>
            </a:r>
          </a:p>
          <a:p>
            <a:pPr eaLnBrk="1" hangingPunct="1"/>
            <a:r>
              <a:rPr lang="nl-NL" sz="2800" b="1" smtClean="0"/>
              <a:t>Directe relaties</a:t>
            </a:r>
          </a:p>
          <a:p>
            <a:pPr eaLnBrk="1" hangingPunct="1">
              <a:buFont typeface="Arial" charset="0"/>
              <a:buChar char="−"/>
            </a:pPr>
            <a:r>
              <a:rPr lang="nl-NL" sz="2400" smtClean="0"/>
              <a:t>Zelf in model invullen!</a:t>
            </a:r>
          </a:p>
          <a:p>
            <a:pPr eaLnBrk="1" hangingPunct="1">
              <a:buFont typeface="Arial" charset="0"/>
              <a:buChar char="−"/>
            </a:pPr>
            <a:r>
              <a:rPr lang="nl-NL" sz="2400" smtClean="0"/>
              <a:t>Relatiepijlen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348038" y="1412777"/>
            <a:ext cx="3024187" cy="47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 typeface="Arial" charset="0"/>
              <a:buNone/>
            </a:pPr>
            <a:r>
              <a:rPr lang="el-GR" sz="2800" i="1" dirty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x = v·</a:t>
            </a:r>
            <a:r>
              <a:rPr lang="el-GR" sz="2800" i="1" dirty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t</a:t>
            </a:r>
          </a:p>
          <a:p>
            <a:pPr marL="342900" indent="-342900">
              <a:buFont typeface="Arial" charset="0"/>
              <a:buNone/>
            </a:pPr>
            <a:endParaRPr lang="nl-NL" sz="2800" i="1" dirty="0" smtClean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buFont typeface="Arial" charset="0"/>
              <a:buNone/>
            </a:pPr>
            <a:r>
              <a:rPr lang="el-GR" sz="2800" i="1" dirty="0" smtClean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v = a·</a:t>
            </a:r>
            <a:r>
              <a:rPr lang="el-GR" sz="2800" i="1" dirty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t</a:t>
            </a:r>
          </a:p>
          <a:p>
            <a:pPr marL="342900" indent="-342900">
              <a:buFont typeface="Arial" charset="0"/>
              <a:buNone/>
            </a:pPr>
            <a:endParaRPr lang="nl-NL" sz="1400" i="1" dirty="0" smtClean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buFont typeface="Arial" charset="0"/>
              <a:buNone/>
            </a:pPr>
            <a:r>
              <a:rPr lang="el-GR" sz="2800" i="1" dirty="0" smtClean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E = (P</a:t>
            </a:r>
            <a:r>
              <a:rPr lang="nl-NL" sz="2800" i="1" baseline="-25000" dirty="0">
                <a:solidFill>
                  <a:schemeClr val="accent2"/>
                </a:solidFill>
                <a:cs typeface="Arial" charset="0"/>
              </a:rPr>
              <a:t>in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- P</a:t>
            </a:r>
            <a:r>
              <a:rPr lang="nl-NL" sz="2800" i="1" baseline="-25000" dirty="0">
                <a:solidFill>
                  <a:schemeClr val="accent2"/>
                </a:solidFill>
                <a:cs typeface="Arial" charset="0"/>
              </a:rPr>
              <a:t>uit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)·</a:t>
            </a:r>
            <a:r>
              <a:rPr lang="el-GR" sz="2800" i="1" dirty="0">
                <a:solidFill>
                  <a:schemeClr val="accent2"/>
                </a:solidFill>
                <a:cs typeface="Arial" charset="0"/>
              </a:rPr>
              <a:t>Δ</a:t>
            </a:r>
            <a:r>
              <a:rPr lang="nl-NL" sz="2800" i="1" dirty="0">
                <a:solidFill>
                  <a:schemeClr val="accent2"/>
                </a:solidFill>
                <a:cs typeface="Arial" charset="0"/>
              </a:rPr>
              <a:t>t</a:t>
            </a:r>
          </a:p>
          <a:p>
            <a:pPr>
              <a:buNone/>
            </a:pPr>
            <a:endParaRPr lang="nl-NL" sz="2400" dirty="0"/>
          </a:p>
          <a:p>
            <a:pPr marL="342900" indent="-342900">
              <a:buFont typeface="Arial" charset="0"/>
              <a:buNone/>
            </a:pPr>
            <a:r>
              <a:rPr lang="nl-NL" sz="3200" i="1" dirty="0">
                <a:solidFill>
                  <a:schemeClr val="accent2"/>
                </a:solidFill>
              </a:rPr>
              <a:t>a = </a:t>
            </a:r>
            <a:r>
              <a:rPr lang="nl-NL" sz="3200" i="1" dirty="0" err="1">
                <a:solidFill>
                  <a:schemeClr val="accent2"/>
                </a:solidFill>
              </a:rPr>
              <a:t>F</a:t>
            </a:r>
            <a:r>
              <a:rPr lang="nl-NL" sz="3200" i="1" baseline="-25000" dirty="0" err="1">
                <a:solidFill>
                  <a:schemeClr val="accent2"/>
                </a:solidFill>
              </a:rPr>
              <a:t>netto</a:t>
            </a:r>
            <a:r>
              <a:rPr lang="nl-NL" sz="3200" i="1" dirty="0">
                <a:solidFill>
                  <a:schemeClr val="accent2"/>
                </a:solidFill>
              </a:rPr>
              <a:t>/m</a:t>
            </a:r>
          </a:p>
          <a:p>
            <a:pPr marL="342900" indent="-342900">
              <a:buFont typeface="Arial" charset="0"/>
              <a:buNone/>
            </a:pPr>
            <a:r>
              <a:rPr lang="nl-NL" sz="3200" i="1" dirty="0" err="1">
                <a:solidFill>
                  <a:schemeClr val="accent2"/>
                </a:solidFill>
              </a:rPr>
              <a:t>F</a:t>
            </a:r>
            <a:r>
              <a:rPr lang="nl-NL" sz="3200" i="1" baseline="-25000" dirty="0" err="1">
                <a:solidFill>
                  <a:schemeClr val="accent2"/>
                </a:solidFill>
              </a:rPr>
              <a:t>w</a:t>
            </a:r>
            <a:r>
              <a:rPr lang="nl-NL" sz="3200" i="1" dirty="0">
                <a:solidFill>
                  <a:schemeClr val="accent2"/>
                </a:solidFill>
              </a:rPr>
              <a:t> = k*v</a:t>
            </a:r>
            <a:r>
              <a:rPr lang="nl-NL" sz="3200" i="1" baseline="30000" dirty="0">
                <a:solidFill>
                  <a:schemeClr val="accent2"/>
                </a:solidFill>
              </a:rPr>
              <a:t>2</a:t>
            </a:r>
            <a:endParaRPr lang="nl-NL" sz="3200" i="1" dirty="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None/>
            </a:pPr>
            <a:r>
              <a:rPr lang="nl-NL" sz="3200" i="1" dirty="0" err="1">
                <a:solidFill>
                  <a:schemeClr val="accent2"/>
                </a:solidFill>
              </a:rPr>
              <a:t>F</a:t>
            </a:r>
            <a:r>
              <a:rPr lang="nl-NL" sz="3200" i="1" baseline="-25000" dirty="0" err="1">
                <a:solidFill>
                  <a:schemeClr val="accent2"/>
                </a:solidFill>
              </a:rPr>
              <a:t>netto</a:t>
            </a:r>
            <a:r>
              <a:rPr lang="nl-NL" sz="3200" i="1" dirty="0">
                <a:solidFill>
                  <a:schemeClr val="accent2"/>
                </a:solidFill>
              </a:rPr>
              <a:t>=</a:t>
            </a:r>
            <a:r>
              <a:rPr lang="nl-NL" sz="3200" i="1" dirty="0" err="1">
                <a:solidFill>
                  <a:schemeClr val="accent2"/>
                </a:solidFill>
              </a:rPr>
              <a:t>F</a:t>
            </a:r>
            <a:r>
              <a:rPr lang="nl-NL" sz="3200" i="1" baseline="-25000" dirty="0" err="1">
                <a:solidFill>
                  <a:schemeClr val="accent2"/>
                </a:solidFill>
              </a:rPr>
              <a:t>z</a:t>
            </a:r>
            <a:r>
              <a:rPr lang="nl-NL" sz="3200" i="1" dirty="0" err="1">
                <a:solidFill>
                  <a:schemeClr val="accent2"/>
                </a:solidFill>
              </a:rPr>
              <a:t>-F</a:t>
            </a:r>
            <a:r>
              <a:rPr lang="nl-NL" sz="3200" i="1" baseline="-25000" dirty="0" err="1">
                <a:solidFill>
                  <a:schemeClr val="accent2"/>
                </a:solidFill>
              </a:rPr>
              <a:t>w</a:t>
            </a:r>
            <a:endParaRPr lang="nl-NL" sz="3200" i="1" dirty="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None/>
            </a:pPr>
            <a:endParaRPr lang="nl-NL" sz="3200" i="1" dirty="0">
              <a:solidFill>
                <a:schemeClr val="accent2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5075"/>
            <a:ext cx="24495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41663"/>
            <a:ext cx="24495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05038"/>
            <a:ext cx="2449512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3095625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 smtClean="0"/>
              <a:t>Lezen van modellen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9848"/>
            <a:ext cx="6984776" cy="53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2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62670"/>
            <a:ext cx="9036496" cy="634082"/>
          </a:xfrm>
        </p:spPr>
        <p:txBody>
          <a:bodyPr/>
          <a:lstStyle/>
          <a:p>
            <a:r>
              <a:rPr lang="nl-NL" dirty="0" smtClean="0"/>
              <a:t>3. Vertalen: wiskundig ↔ grafisch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/>
          <a:lstStyle/>
          <a:p>
            <a:r>
              <a:rPr lang="el-GR" dirty="0" smtClean="0"/>
              <a:t>Δ</a:t>
            </a:r>
            <a:r>
              <a:rPr lang="nl-NL" dirty="0" smtClean="0"/>
              <a:t>t is niet zichtbaar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Verschil tussen relatiepijlen en stroompijlen</a:t>
            </a:r>
          </a:p>
          <a:p>
            <a:pPr marL="0" indent="0">
              <a:buNone/>
            </a:pPr>
            <a:r>
              <a:rPr lang="es-ES" sz="2400" dirty="0" smtClean="0">
                <a:sym typeface="Wingdings" panose="05000000000000000000" pitchFamily="2" charset="2"/>
              </a:rPr>
              <a:t>A</a:t>
            </a:r>
            <a:r>
              <a:rPr lang="es-ES" sz="2400" dirty="0">
                <a:sym typeface="Wingdings" panose="05000000000000000000" pitchFamily="2" charset="2"/>
              </a:rPr>
              <a:t>. y = x – z</a:t>
            </a:r>
          </a:p>
          <a:p>
            <a:pPr marL="0" indent="0">
              <a:buNone/>
            </a:pPr>
            <a:r>
              <a:rPr lang="es-ES" sz="2400" dirty="0">
                <a:sym typeface="Wingdings" panose="05000000000000000000" pitchFamily="2" charset="2"/>
              </a:rPr>
              <a:t>B. ∆y = (x – z)•∆t </a:t>
            </a:r>
          </a:p>
          <a:p>
            <a:pPr marL="0" indent="0">
              <a:buNone/>
            </a:pPr>
            <a:r>
              <a:rPr lang="es-ES" sz="2400" dirty="0">
                <a:sym typeface="Wingdings" panose="05000000000000000000" pitchFamily="2" charset="2"/>
              </a:rPr>
              <a:t>C. z = 3*y  en  y = </a:t>
            </a:r>
            <a:r>
              <a:rPr lang="es-ES" sz="2400" dirty="0" smtClean="0">
                <a:sym typeface="Wingdings" panose="05000000000000000000" pitchFamily="2" charset="2"/>
              </a:rPr>
              <a:t>2*x</a:t>
            </a:r>
          </a:p>
          <a:p>
            <a:pPr marL="0" indent="0">
              <a:buNone/>
            </a:pPr>
            <a:endParaRPr lang="es-E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400" dirty="0"/>
              <a:t>A. </a:t>
            </a:r>
            <a:r>
              <a:rPr lang="nl-NL" sz="2400" i="1" dirty="0"/>
              <a:t>E = P</a:t>
            </a:r>
            <a:r>
              <a:rPr lang="nl-NL" sz="2400" i="1" baseline="-25000" dirty="0"/>
              <a:t>1</a:t>
            </a:r>
            <a:r>
              <a:rPr lang="nl-NL" sz="2400" i="1" dirty="0"/>
              <a:t> – P</a:t>
            </a:r>
            <a:r>
              <a:rPr lang="nl-NL" sz="2400" i="1" baseline="-25000" dirty="0"/>
              <a:t>2</a:t>
            </a:r>
            <a:endParaRPr lang="nl-NL" sz="2400" b="1" dirty="0"/>
          </a:p>
          <a:p>
            <a:pPr marL="0" indent="0">
              <a:buNone/>
            </a:pPr>
            <a:r>
              <a:rPr lang="nl-NL" sz="2400" i="1" dirty="0"/>
              <a:t>B. ∆E = (P</a:t>
            </a:r>
            <a:r>
              <a:rPr lang="nl-NL" sz="2400" i="1" baseline="-25000" dirty="0"/>
              <a:t>1</a:t>
            </a:r>
            <a:r>
              <a:rPr lang="nl-NL" sz="2400" i="1" dirty="0"/>
              <a:t> – P</a:t>
            </a:r>
            <a:r>
              <a:rPr lang="nl-NL" sz="2400" i="1" baseline="-25000" dirty="0"/>
              <a:t>2</a:t>
            </a:r>
            <a:r>
              <a:rPr lang="nl-NL" sz="2400" i="1" dirty="0"/>
              <a:t>)·∆t</a:t>
            </a:r>
            <a:endParaRPr lang="nl-NL" sz="2400" b="1" dirty="0"/>
          </a:p>
          <a:p>
            <a:pPr marL="0" indent="0">
              <a:buNone/>
            </a:pPr>
            <a:r>
              <a:rPr lang="nl-NL" sz="2400" i="1" dirty="0"/>
              <a:t>C. P</a:t>
            </a:r>
            <a:r>
              <a:rPr lang="nl-NL" sz="2400" i="1" baseline="-25000" dirty="0"/>
              <a:t>2</a:t>
            </a:r>
            <a:r>
              <a:rPr lang="nl-NL" sz="2400" i="1" dirty="0"/>
              <a:t> = 3*E   en  E = 2*P</a:t>
            </a:r>
            <a:r>
              <a:rPr lang="nl-NL" sz="2400" i="1" baseline="-25000" dirty="0"/>
              <a:t>1</a:t>
            </a:r>
            <a:endParaRPr lang="nl-NL" sz="2400" b="1" dirty="0"/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04" y="1556792"/>
            <a:ext cx="3816425" cy="141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862863"/>
            <a:ext cx="3888432" cy="107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0"/>
          <a:stretch>
            <a:fillRect/>
          </a:stretch>
        </p:blipFill>
        <p:spPr bwMode="auto">
          <a:xfrm>
            <a:off x="4320751" y="5604212"/>
            <a:ext cx="4278644" cy="106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Bouwvolgorde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Stap 1: Verzamel de </a:t>
            </a:r>
            <a:r>
              <a:rPr lang="nl-NL" dirty="0" smtClean="0"/>
              <a:t>formules.</a:t>
            </a:r>
            <a:endParaRPr lang="nl-NL" dirty="0"/>
          </a:p>
          <a:p>
            <a:pPr marL="0" indent="0" defTabSz="1436688"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Zorg 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dat de Δ-formules in de juiste vorm staan.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Stap </a:t>
            </a:r>
            <a:r>
              <a:rPr lang="nl-NL" dirty="0"/>
              <a:t>2: Maak de </a:t>
            </a:r>
            <a:r>
              <a:rPr lang="nl-NL" dirty="0" smtClean="0"/>
              <a:t>voorraad-stroomschema’s. 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Geef de toestandsvariabelen een beginwaarde.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Stap </a:t>
            </a:r>
            <a:r>
              <a:rPr lang="nl-NL" dirty="0"/>
              <a:t>3: Verder bouwen vanuit de onbekenden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1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</a:t>
            </a:r>
            <a:r>
              <a:rPr lang="nl-NL" dirty="0" smtClean="0"/>
              <a:t>. Belangrijkste valkuilen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r>
              <a:rPr lang="nl-NL" dirty="0" smtClean="0"/>
              <a:t>Analogie met practicum: leren met modellen gaat niet vanzelf!</a:t>
            </a:r>
          </a:p>
          <a:p>
            <a:r>
              <a:rPr lang="nl-NL" dirty="0" smtClean="0"/>
              <a:t>De uitgebreide modelleeropdracht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7812360" y="-31891"/>
            <a:ext cx="1331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kern="0" dirty="0" smtClean="0"/>
              <a:t>14/19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30960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964613" cy="55451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ts val="1000"/>
              </a:spcAft>
              <a:buFontTx/>
              <a:buNone/>
              <a:defRPr/>
            </a:pPr>
            <a:endParaRPr lang="nl-NL" sz="2800" dirty="0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à"/>
              <a:defRPr/>
            </a:pPr>
            <a:endParaRPr lang="nl-NL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07950" y="0"/>
          <a:ext cx="9036050" cy="6884985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584098"/>
                <a:gridCol w="7451952"/>
              </a:tblGrid>
              <a:tr h="409548">
                <a:tc gridSpan="2">
                  <a:txBody>
                    <a:bodyPr/>
                    <a:lstStyle/>
                    <a:p>
                      <a:pPr marL="6350" indent="0" algn="ctr"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Leersequentie rond modelleeractiviteit</a:t>
                      </a:r>
                      <a:endParaRPr lang="nl-NL" sz="2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672" marR="5567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nl-NL" sz="20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675" marR="55675" marT="23198" marB="231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48">
                <a:tc rowSpan="2">
                  <a:txBody>
                    <a:bodyPr/>
                    <a:lstStyle/>
                    <a:p>
                      <a:pPr marL="6350" indent="0" algn="l"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Basis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begrippen</a:t>
                      </a:r>
                      <a:endParaRPr lang="nl-NL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Introductie basisbegrippen (na/</a:t>
                      </a:r>
                      <a:r>
                        <a:rPr lang="nl-NL" sz="2000" dirty="0" err="1" smtClean="0">
                          <a:effectLst/>
                        </a:rPr>
                        <a:t>wi</a:t>
                      </a:r>
                      <a:r>
                        <a:rPr lang="nl-NL" sz="2000" dirty="0" smtClean="0">
                          <a:effectLst/>
                        </a:rPr>
                        <a:t>)</a:t>
                      </a:r>
                      <a:endParaRPr lang="nl-NL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59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Formatieve</a:t>
                      </a:r>
                      <a:r>
                        <a:rPr lang="en-GB" sz="2000" baseline="0" dirty="0" smtClean="0">
                          <a:effectLst/>
                        </a:rPr>
                        <a:t> test, </a:t>
                      </a:r>
                      <a:r>
                        <a:rPr lang="en-GB" sz="2000" baseline="0" dirty="0" err="1" smtClean="0">
                          <a:effectLst/>
                        </a:rPr>
                        <a:t>verankering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48">
                <a:tc rowSpan="5">
                  <a:txBody>
                    <a:bodyPr/>
                    <a:lstStyle/>
                    <a:p>
                      <a:pPr marL="6350" indent="0"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Experiment</a:t>
                      </a:r>
                      <a:endParaRPr lang="nl-NL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Omgaan</a:t>
                      </a:r>
                      <a:r>
                        <a:rPr lang="en-GB" sz="2000" baseline="0" dirty="0" smtClean="0">
                          <a:effectLst/>
                        </a:rPr>
                        <a:t> met </a:t>
                      </a:r>
                      <a:r>
                        <a:rPr lang="en-GB" sz="2000" baseline="0" dirty="0" err="1" smtClean="0">
                          <a:effectLst/>
                        </a:rPr>
                        <a:t>apparatuur</a:t>
                      </a:r>
                      <a:r>
                        <a:rPr lang="en-GB" sz="2000" baseline="0" dirty="0" smtClean="0">
                          <a:effectLst/>
                        </a:rPr>
                        <a:t> (</a:t>
                      </a:r>
                      <a:r>
                        <a:rPr lang="en-GB" sz="2000" baseline="0" dirty="0" err="1" smtClean="0">
                          <a:effectLst/>
                        </a:rPr>
                        <a:t>aparte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opdracht</a:t>
                      </a:r>
                      <a:r>
                        <a:rPr lang="en-GB" sz="2000" baseline="0" dirty="0" smtClean="0">
                          <a:effectLst/>
                        </a:rPr>
                        <a:t>)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937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Aandacht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</a:rPr>
                        <a:t>richten</a:t>
                      </a:r>
                      <a:r>
                        <a:rPr lang="en-GB" sz="2000" dirty="0" smtClean="0">
                          <a:effectLst/>
                        </a:rPr>
                        <a:t> (</a:t>
                      </a:r>
                      <a:r>
                        <a:rPr lang="en-GB" sz="2000" dirty="0" err="1" smtClean="0">
                          <a:effectLst/>
                        </a:rPr>
                        <a:t>vragen</a:t>
                      </a:r>
                      <a:r>
                        <a:rPr lang="en-GB" sz="2000" dirty="0" smtClean="0">
                          <a:effectLst/>
                        </a:rPr>
                        <a:t>, </a:t>
                      </a:r>
                      <a:r>
                        <a:rPr lang="en-GB" sz="2000" dirty="0" err="1" smtClean="0">
                          <a:effectLst/>
                        </a:rPr>
                        <a:t>voorspellingen</a:t>
                      </a:r>
                      <a:r>
                        <a:rPr lang="en-GB" sz="2000" dirty="0" smtClean="0">
                          <a:effectLst/>
                        </a:rPr>
                        <a:t>)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117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Experiment, </a:t>
                      </a:r>
                      <a:r>
                        <a:rPr lang="en-GB" sz="2000" dirty="0" err="1" smtClean="0">
                          <a:effectLst/>
                        </a:rPr>
                        <a:t>metingen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Reflectie</a:t>
                      </a:r>
                      <a:r>
                        <a:rPr lang="en-GB" sz="2000" baseline="0" dirty="0" smtClean="0">
                          <a:effectLst/>
                        </a:rPr>
                        <a:t> op het </a:t>
                      </a:r>
                      <a:r>
                        <a:rPr lang="en-GB" sz="2000" baseline="0" dirty="0" err="1" smtClean="0">
                          <a:effectLst/>
                        </a:rPr>
                        <a:t>eind</a:t>
                      </a:r>
                      <a:r>
                        <a:rPr lang="en-GB" sz="2000" baseline="0" dirty="0" smtClean="0">
                          <a:effectLst/>
                        </a:rPr>
                        <a:t> van het experiment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447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Reflectie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na</a:t>
                      </a:r>
                      <a:r>
                        <a:rPr lang="en-GB" sz="2000" baseline="0" dirty="0" smtClean="0">
                          <a:effectLst/>
                        </a:rPr>
                        <a:t> het experiment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48">
                <a:tc rowSpan="8">
                  <a:txBody>
                    <a:bodyPr/>
                    <a:lstStyle/>
                    <a:p>
                      <a:pPr marL="6350" indent="0" algn="l">
                        <a:spcAft>
                          <a:spcPts val="0"/>
                        </a:spcAft>
                      </a:pP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Modelleer-activiteit</a:t>
                      </a:r>
                      <a:endParaRPr lang="nl-NL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Introductie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</a:rPr>
                        <a:t>nieuwe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</a:rPr>
                        <a:t>begripsmatige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</a:rPr>
                        <a:t>aspecten</a:t>
                      </a:r>
                      <a:r>
                        <a:rPr lang="en-GB" sz="2000" dirty="0" smtClean="0">
                          <a:effectLst/>
                        </a:rPr>
                        <a:t> van </a:t>
                      </a:r>
                      <a:r>
                        <a:rPr lang="en-GB" sz="2000" dirty="0" err="1" smtClean="0">
                          <a:effectLst/>
                        </a:rPr>
                        <a:t>modelleren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Aandacht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richten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Omgaan</a:t>
                      </a:r>
                      <a:r>
                        <a:rPr lang="en-GB" sz="2000" baseline="0" dirty="0" smtClean="0">
                          <a:effectLst/>
                        </a:rPr>
                        <a:t> met tool (</a:t>
                      </a:r>
                      <a:r>
                        <a:rPr lang="en-GB" sz="2000" baseline="0" dirty="0" err="1" smtClean="0">
                          <a:effectLst/>
                        </a:rPr>
                        <a:t>aparte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opdracht</a:t>
                      </a:r>
                      <a:r>
                        <a:rPr lang="en-GB" sz="2000" baseline="0" dirty="0" smtClean="0">
                          <a:effectLst/>
                        </a:rPr>
                        <a:t>)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Modelleeractiviteit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86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Testen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&amp; </a:t>
                      </a:r>
                      <a:r>
                        <a:rPr lang="en-GB" sz="2000" dirty="0" err="1" smtClean="0">
                          <a:effectLst/>
                        </a:rPr>
                        <a:t>evaluaren</a:t>
                      </a:r>
                      <a:r>
                        <a:rPr lang="en-GB" sz="2000" baseline="0" dirty="0" smtClean="0">
                          <a:effectLst/>
                        </a:rPr>
                        <a:t> door </a:t>
                      </a:r>
                      <a:r>
                        <a:rPr lang="en-GB" sz="2000" baseline="0" dirty="0" err="1" smtClean="0">
                          <a:effectLst/>
                        </a:rPr>
                        <a:t>vergelijking</a:t>
                      </a:r>
                      <a:r>
                        <a:rPr lang="en-GB" sz="2000" baseline="0" dirty="0" smtClean="0">
                          <a:effectLst/>
                        </a:rPr>
                        <a:t> experiment en model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Toepassen</a:t>
                      </a:r>
                      <a:r>
                        <a:rPr lang="en-GB" sz="2000" baseline="0" dirty="0" smtClean="0">
                          <a:effectLst/>
                        </a:rPr>
                        <a:t> model op </a:t>
                      </a:r>
                      <a:r>
                        <a:rPr lang="en-GB" sz="2000" baseline="0" dirty="0" err="1" smtClean="0">
                          <a:effectLst/>
                        </a:rPr>
                        <a:t>nieuwe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situaties</a:t>
                      </a:r>
                      <a:r>
                        <a:rPr lang="en-GB" sz="2000" baseline="0" dirty="0" smtClean="0">
                          <a:effectLst/>
                        </a:rPr>
                        <a:t> (</a:t>
                      </a:r>
                      <a:r>
                        <a:rPr lang="en-GB" sz="2000" baseline="0" dirty="0" err="1" smtClean="0">
                          <a:effectLst/>
                        </a:rPr>
                        <a:t>aparte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activiteit</a:t>
                      </a:r>
                      <a:r>
                        <a:rPr lang="en-GB" sz="2000" baseline="0" dirty="0" smtClean="0">
                          <a:effectLst/>
                        </a:rPr>
                        <a:t>)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Reflectie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aan</a:t>
                      </a:r>
                      <a:r>
                        <a:rPr lang="en-GB" sz="2000" baseline="0" dirty="0" smtClean="0">
                          <a:effectLst/>
                        </a:rPr>
                        <a:t> het </a:t>
                      </a:r>
                      <a:r>
                        <a:rPr lang="en-GB" sz="2000" baseline="0" dirty="0" err="1" smtClean="0">
                          <a:effectLst/>
                        </a:rPr>
                        <a:t>eind</a:t>
                      </a:r>
                      <a:r>
                        <a:rPr lang="en-GB" sz="2000" baseline="0" dirty="0" smtClean="0">
                          <a:effectLst/>
                        </a:rPr>
                        <a:t> van de </a:t>
                      </a:r>
                      <a:r>
                        <a:rPr lang="en-GB" sz="2000" baseline="0" dirty="0" err="1" smtClean="0">
                          <a:effectLst/>
                        </a:rPr>
                        <a:t>modelleeractiviteit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701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Reflectie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</a:rPr>
                        <a:t>na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</a:rPr>
                        <a:t>modelleeractiviteit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72" marR="55672" marT="23197" marB="23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7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On-screen Show (4:3)</PresentationFormat>
  <Paragraphs>121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Standaardontwerp</vt:lpstr>
      <vt:lpstr>Kantoorthema</vt:lpstr>
      <vt:lpstr>Experimenteren en modelleren</vt:lpstr>
      <vt:lpstr>0. Even voorstellen</vt:lpstr>
      <vt:lpstr>PowerPoint Presentation</vt:lpstr>
      <vt:lpstr>Bouwstenen grafische modellen</vt:lpstr>
      <vt:lpstr>Lezen van modellen</vt:lpstr>
      <vt:lpstr>3. Vertalen: wiskundig ↔ grafisch</vt:lpstr>
      <vt:lpstr>Bouwvolgorde</vt:lpstr>
      <vt:lpstr>4. Belangrijkste valkuilen</vt:lpstr>
      <vt:lpstr>PowerPoint Presentation</vt:lpstr>
      <vt:lpstr>Voorbeeld 1: Vacuumpomp</vt:lpstr>
      <vt:lpstr>Voorbeeld 2: Val met luchtweerstand</vt:lpstr>
      <vt:lpstr>Voorbeeld 3</vt:lpstr>
    </vt:vector>
  </TitlesOfParts>
  <Company>Haags Montessori Lyceum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HML</dc:creator>
  <cp:lastModifiedBy>Kortland, J. (Koos)</cp:lastModifiedBy>
  <cp:revision>106</cp:revision>
  <cp:lastPrinted>2013-03-04T11:45:42Z</cp:lastPrinted>
  <dcterms:created xsi:type="dcterms:W3CDTF">2009-05-06T09:01:36Z</dcterms:created>
  <dcterms:modified xsi:type="dcterms:W3CDTF">2015-01-21T14:26:58Z</dcterms:modified>
</cp:coreProperties>
</file>